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322967-BC6A-BE9B-3C15-48E789694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D4188D0-04C6-EEAC-9E13-35493897E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36268F-E9D9-6114-9E44-DFA4B145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C6342C-7244-676F-ED26-BEE27E1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97F8A4-5B24-A547-6D19-5CDEDAC6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69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EA36F5-1562-DA0D-AC33-4AE6A4E8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9063D5F-72E2-F131-F0E9-E05310D01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A7C3881-DFB4-B184-45A2-8A09A48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7FDCD4A-31EE-7597-5D45-5C3F80A3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51919F-D75A-5DC6-ABB6-D0D27606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19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D7B227DA-3AF3-C287-445B-FB38713B1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5C1D5AE-AE6D-2031-DA7A-CBFCE9916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13AA73-773B-25EC-571A-10CD5636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FFB42A8-9367-8011-E31F-5E61BE7B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94D4014-54DD-ED28-1370-B597EAE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164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ECA986-E12D-B0D4-A956-132DAAEE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CAB2F0-0AB0-66C9-A05C-2A8FD7311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F8A612-6679-4E4B-CD2F-70FA8850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177221C-6457-AF8A-A09C-41032505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3E5E40-39FA-FC5F-60FE-87BA102F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217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0A01D5-D44C-2C7B-48CB-33AE027B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E5B3E-7449-9763-11A2-F79DD944C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E1169F5-662F-6AFE-1D49-307DA847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C5918D9-0E54-A837-01C1-7DF70B52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5D730F-D659-85F8-25EA-215F727C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552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51E76E-6CC5-0873-949F-9D432B81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8E2D87A-0991-1672-BF4D-12B16FA5B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695488-D6AD-FA64-8652-D9CA34C7B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3836D38-8E54-0405-D54D-A76200CF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C1D6F1-1299-C738-CCDC-5BCB7751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4C95EDB-23EB-B6F0-6964-36103B2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988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66FFBC-7333-44FB-8D09-43BDE7AA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05E76EE-5444-655F-B2D9-88ACCEFE5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CB01833-4420-3DFA-2CC0-6C012242D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89ED90E-B6FF-FB71-462E-8CDC54771C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AEA3F3C-9CA8-E4AE-86D4-CE93021E0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1F8FF1E-D162-C8B5-3CEB-F0D7BFCF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F1B609-9A77-8508-C36A-C245EE36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D27E895-59E4-D43D-D8C2-B66A4FD4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5C486F-4D65-F2E1-9C51-7AE3428A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2ECE0FA-F9B0-A185-ECD3-2A9BCFE5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4B511E6-7154-963B-0A1D-FF92811D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53F5618-738A-98D4-63AC-EE879F47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709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EFA728A-CADE-975E-2C54-55C76820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46A645-A23F-CC98-C7F7-6FC3415C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BFADCCF-9A7A-5F01-EEE1-381E6C55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65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E90AA9-A85A-9D60-DE5A-4E49AEAE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A350B8-C56A-8E46-C9E9-532AB077A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E6B7D50-031E-B826-A31F-50F6BDDD9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F048DC-B44B-4EFA-42CC-5527276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E3DE964-1E85-727C-23A9-BD00B73C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5CD3E2B-624B-820D-9816-972596AD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35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2C9284-1C00-8209-F665-0F9E1445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FE0E0EC-98E0-9077-6786-2412DA3B7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428BCE6-4BF3-DC33-E48A-B58AD04C0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1B9A163-C7EF-D701-E05D-C3E7BFC3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70C5231-DC76-F70E-B102-9ED1042C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38AA3C0-A312-8CEC-6D58-62C80FC7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957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3364" b="-336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2B9FAAC-836C-D0E6-BDF7-137D3DA6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C96374A-1A71-B37C-74ED-34344D8BD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A123AB-D976-3A13-34FD-1FEB280BF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42E0F-6C4E-4F6E-AB00-F72CE2F66CB8}" type="datetimeFigureOut">
              <a:rPr lang="he-IL" smtClean="0"/>
              <a:t>ב'/חשון/תשפ"ה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FC5DD3-A0B5-F050-3067-2E3B32DAE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649B56-6EED-419F-DCB8-1744213B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63B24E-5ED7-4DF3-AC10-8545B83A37D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504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11">
            <a:extLst>
              <a:ext uri="{FF2B5EF4-FFF2-40B4-BE49-F238E27FC236}">
                <a16:creationId xmlns:a16="http://schemas.microsoft.com/office/drawing/2014/main" id="{8C4A18F5-1D2F-FB27-16AF-2D21FA1CEC1A}"/>
              </a:ext>
            </a:extLst>
          </p:cNvPr>
          <p:cNvSpPr txBox="1">
            <a:spLocks/>
          </p:cNvSpPr>
          <p:nvPr/>
        </p:nvSpPr>
        <p:spPr>
          <a:xfrm>
            <a:off x="1227547" y="3429000"/>
            <a:ext cx="5444382" cy="1554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</a:pPr>
            <a:r>
              <a:rPr lang="en-US" sz="9800" dirty="0"/>
              <a:t>Niv Ozer</a:t>
            </a:r>
            <a:br>
              <a:rPr lang="en-US" sz="9800" dirty="0"/>
            </a:br>
            <a:r>
              <a:rPr lang="en-US" sz="9800" dirty="0"/>
              <a:t>Guy Kopel</a:t>
            </a:r>
            <a:br>
              <a:rPr lang="en-US" sz="9800" dirty="0"/>
            </a:br>
            <a:r>
              <a:rPr lang="en-US" sz="9800" dirty="0"/>
              <a:t>Nitay Hen</a:t>
            </a:r>
            <a:br>
              <a:rPr lang="en-US" sz="9800" dirty="0"/>
            </a:br>
            <a:r>
              <a:rPr lang="en-US" sz="9800" dirty="0"/>
              <a:t>Bar Nahmuka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AF6C81F-A3CA-B25E-EDDD-6B72EF28020A}"/>
              </a:ext>
            </a:extLst>
          </p:cNvPr>
          <p:cNvSpPr txBox="1"/>
          <p:nvPr/>
        </p:nvSpPr>
        <p:spPr>
          <a:xfrm>
            <a:off x="958739" y="1"/>
            <a:ext cx="6334290" cy="1699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/>
              <a:t>TechMap Israel</a:t>
            </a:r>
            <a:endParaRPr lang="en-US" sz="5400" b="1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sp>
        <p:nvSpPr>
          <p:cNvPr id="7" name="מציין מיקום תוכן 11">
            <a:extLst>
              <a:ext uri="{FF2B5EF4-FFF2-40B4-BE49-F238E27FC236}">
                <a16:creationId xmlns:a16="http://schemas.microsoft.com/office/drawing/2014/main" id="{E489ED8C-16EB-E14A-8BA6-CC850FFA2DBD}"/>
              </a:ext>
            </a:extLst>
          </p:cNvPr>
          <p:cNvSpPr txBox="1">
            <a:spLocks/>
          </p:cNvSpPr>
          <p:nvPr/>
        </p:nvSpPr>
        <p:spPr>
          <a:xfrm>
            <a:off x="1051911" y="1915068"/>
            <a:ext cx="10937088" cy="629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b="1" dirty="0"/>
              <a:t>Analyzing the Correlation Between High-Tech Companies and Urban Population Distribution in Israel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9DA1D8-F3A3-CBDC-6F35-AEEB40FBD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13" y="2853129"/>
            <a:ext cx="6472688" cy="40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6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151BB8F-1728-E2C3-43C0-A9BB8885C875}"/>
              </a:ext>
            </a:extLst>
          </p:cNvPr>
          <p:cNvSpPr txBox="1"/>
          <p:nvPr/>
        </p:nvSpPr>
        <p:spPr>
          <a:xfrm>
            <a:off x="630936" y="639519"/>
            <a:ext cx="3429000" cy="1719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486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chivo Black"/>
              </a:rPr>
              <a:t>Project</a:t>
            </a:r>
          </a:p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-486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chivo Black"/>
              </a:rPr>
              <a:t>Overview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מציין מיקום תוכן 11">
            <a:extLst>
              <a:ext uri="{FF2B5EF4-FFF2-40B4-BE49-F238E27FC236}">
                <a16:creationId xmlns:a16="http://schemas.microsoft.com/office/drawing/2014/main" id="{F76314D1-A444-45C5-5587-875E6E9B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7"/>
            <a:ext cx="3429000" cy="3567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>
              <a:buNone/>
            </a:pPr>
            <a:r>
              <a:rPr lang="en-US" sz="1700" dirty="0"/>
              <a:t>Israel, known as the 'Startup Nation’,  has a rapidly growing high-tech sector concentrated in specific urban areas.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This project aims to explore the relationship between tech company distribution and urban population density across Israel.</a:t>
            </a:r>
            <a:br>
              <a:rPr lang="en-US" sz="1700" dirty="0"/>
            </a:br>
            <a:br>
              <a:rPr lang="en-US" sz="1700" dirty="0"/>
            </a:br>
            <a:r>
              <a:rPr lang="en-US" sz="1700" dirty="0"/>
              <a:t>Understanding this correlation is essential for informed urban planning and supporting economic development.</a:t>
            </a:r>
          </a:p>
        </p:txBody>
      </p:sp>
      <p:pic>
        <p:nvPicPr>
          <p:cNvPr id="13" name="תמונה 12" descr="תמונה שמכילה טקסט, מפה, צילום מסך, תרשים&#10;&#10;התיאור נוצר באופן אוטומטי">
            <a:extLst>
              <a:ext uri="{FF2B5EF4-FFF2-40B4-BE49-F238E27FC236}">
                <a16:creationId xmlns:a16="http://schemas.microsoft.com/office/drawing/2014/main" id="{C4EE974B-B8D6-FA6F-8CCF-5FCC4D20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89366"/>
            <a:ext cx="6903720" cy="32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B40E3F6-A264-D85C-57BE-D8B7B17DE6E0}"/>
              </a:ext>
            </a:extLst>
          </p:cNvPr>
          <p:cNvSpPr txBox="1"/>
          <p:nvPr/>
        </p:nvSpPr>
        <p:spPr>
          <a:xfrm>
            <a:off x="630936" y="639520"/>
            <a:ext cx="5968272" cy="69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/>
              <a:t>Goals &amp; Objectives</a:t>
            </a:r>
            <a:endParaRPr lang="en-US" sz="5400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sp>
        <p:nvSpPr>
          <p:cNvPr id="5" name="מציין מיקום תוכן 11">
            <a:extLst>
              <a:ext uri="{FF2B5EF4-FFF2-40B4-BE49-F238E27FC236}">
                <a16:creationId xmlns:a16="http://schemas.microsoft.com/office/drawing/2014/main" id="{358EC981-9ADD-410F-5EED-495D1223A5BF}"/>
              </a:ext>
            </a:extLst>
          </p:cNvPr>
          <p:cNvSpPr txBox="1">
            <a:spLocks/>
          </p:cNvSpPr>
          <p:nvPr/>
        </p:nvSpPr>
        <p:spPr>
          <a:xfrm>
            <a:off x="146649" y="1517811"/>
            <a:ext cx="9513253" cy="932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Main Goal</a:t>
            </a:r>
            <a:r>
              <a:rPr lang="en-US" sz="2000" dirty="0"/>
              <a:t>:  To visualize and analyze the correlation between high-tech company presence and population distribution in Israel's urban centers. </a:t>
            </a:r>
            <a:br>
              <a:rPr lang="en-US" sz="1400" dirty="0"/>
            </a:br>
            <a:endParaRPr lang="en-US" sz="17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9FCC5B4-4643-3108-7C29-BA18CCC22949}"/>
              </a:ext>
            </a:extLst>
          </p:cNvPr>
          <p:cNvSpPr txBox="1"/>
          <p:nvPr/>
        </p:nvSpPr>
        <p:spPr>
          <a:xfrm>
            <a:off x="-1867924" y="2616912"/>
            <a:ext cx="1184868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000" b="1" dirty="0"/>
              <a:t>Objectives:   </a:t>
            </a:r>
            <a:r>
              <a:rPr lang="en-US" dirty="0"/>
              <a:t>1. Identify regions with high concentrations of tech companies. </a:t>
            </a:r>
            <a:br>
              <a:rPr lang="en-US" dirty="0"/>
            </a:br>
            <a:r>
              <a:rPr lang="en-US" dirty="0"/>
              <a:t>                                                                  2. Observe how tech presence relates to population density and growth trends.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FBD1DA2-4D51-B7BE-95E7-4C597E653C4F}"/>
              </a:ext>
            </a:extLst>
          </p:cNvPr>
          <p:cNvSpPr txBox="1"/>
          <p:nvPr/>
        </p:nvSpPr>
        <p:spPr>
          <a:xfrm>
            <a:off x="146649" y="3716015"/>
            <a:ext cx="866092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Target Audience:  </a:t>
            </a:r>
            <a:r>
              <a:rPr lang="en-US" dirty="0"/>
              <a:t>This tool is designed for urban planners, policymakers, tech companies, investors, and residents interested in data-driven insights.</a:t>
            </a:r>
          </a:p>
        </p:txBody>
      </p:sp>
      <p:pic>
        <p:nvPicPr>
          <p:cNvPr id="12" name="תמונה 11" descr="תמונה שמכילה מפה, טקסט, אטלס&#10;&#10;התיאור נוצר באופן אוטומטי">
            <a:extLst>
              <a:ext uri="{FF2B5EF4-FFF2-40B4-BE49-F238E27FC236}">
                <a16:creationId xmlns:a16="http://schemas.microsoft.com/office/drawing/2014/main" id="{305A8466-87A5-A194-DFFD-704C9D7D5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77" y="1121434"/>
            <a:ext cx="2556174" cy="51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8E960EEC-CB3C-F435-0A2C-85920AA60660}"/>
              </a:ext>
            </a:extLst>
          </p:cNvPr>
          <p:cNvSpPr txBox="1"/>
          <p:nvPr/>
        </p:nvSpPr>
        <p:spPr>
          <a:xfrm>
            <a:off x="630936" y="639520"/>
            <a:ext cx="5968272" cy="69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/>
              <a:t>Technical Stack</a:t>
            </a:r>
            <a:endParaRPr lang="en-US" sz="5400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sp>
        <p:nvSpPr>
          <p:cNvPr id="7" name="מציין מיקום תוכן 11">
            <a:extLst>
              <a:ext uri="{FF2B5EF4-FFF2-40B4-BE49-F238E27FC236}">
                <a16:creationId xmlns:a16="http://schemas.microsoft.com/office/drawing/2014/main" id="{5E6E5A10-4AA3-ED15-9D52-D2DE68D4E3C6}"/>
              </a:ext>
            </a:extLst>
          </p:cNvPr>
          <p:cNvSpPr txBox="1">
            <a:spLocks/>
          </p:cNvSpPr>
          <p:nvPr/>
        </p:nvSpPr>
        <p:spPr>
          <a:xfrm>
            <a:off x="561923" y="1651268"/>
            <a:ext cx="10937088" cy="659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The project is built with a combination of web development technologies and geographic information systems.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8" name="מציין מיקום תוכן 11">
            <a:extLst>
              <a:ext uri="{FF2B5EF4-FFF2-40B4-BE49-F238E27FC236}">
                <a16:creationId xmlns:a16="http://schemas.microsoft.com/office/drawing/2014/main" id="{B5265FAA-3A4A-C80D-30BA-0FCBC2A9CA50}"/>
              </a:ext>
            </a:extLst>
          </p:cNvPr>
          <p:cNvSpPr txBox="1">
            <a:spLocks/>
          </p:cNvSpPr>
          <p:nvPr/>
        </p:nvSpPr>
        <p:spPr>
          <a:xfrm>
            <a:off x="630936" y="2520585"/>
            <a:ext cx="10152083" cy="392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Frontend</a:t>
            </a:r>
            <a:r>
              <a:rPr lang="en-US" sz="2000" dirty="0"/>
              <a:t>:  The user interface is designed with JavaScript and integrates QGIS for mapping.</a:t>
            </a:r>
          </a:p>
        </p:txBody>
      </p:sp>
      <p:sp>
        <p:nvSpPr>
          <p:cNvPr id="9" name="מציין מיקום תוכן 11">
            <a:extLst>
              <a:ext uri="{FF2B5EF4-FFF2-40B4-BE49-F238E27FC236}">
                <a16:creationId xmlns:a16="http://schemas.microsoft.com/office/drawing/2014/main" id="{EFF3FAB6-B51D-3EA8-683D-D447D3610E8E}"/>
              </a:ext>
            </a:extLst>
          </p:cNvPr>
          <p:cNvSpPr txBox="1">
            <a:spLocks/>
          </p:cNvSpPr>
          <p:nvPr/>
        </p:nvSpPr>
        <p:spPr>
          <a:xfrm>
            <a:off x="630936" y="3123761"/>
            <a:ext cx="11561064" cy="3929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Backend</a:t>
            </a:r>
            <a:r>
              <a:rPr lang="en-US" sz="2000" dirty="0"/>
              <a:t>: "Data is stored in MongoDB to manage population and tech company data efficiently."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A618059-3E17-0648-B6DB-5EAB51BB5916}"/>
              </a:ext>
            </a:extLst>
          </p:cNvPr>
          <p:cNvSpPr txBox="1"/>
          <p:nvPr/>
        </p:nvSpPr>
        <p:spPr>
          <a:xfrm>
            <a:off x="630936" y="3726937"/>
            <a:ext cx="10531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/>
              <a:t>Mapping &amp; Visualization</a:t>
            </a:r>
            <a:r>
              <a:rPr lang="en-US" sz="2000" dirty="0"/>
              <a:t>: "Leaflet library powers the interactive maps, while D3.js renders dynamic data visualizations."</a:t>
            </a:r>
            <a:endParaRPr lang="he-IL" sz="20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9BD7ED6-9627-EABF-31F6-383C79F0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58" y="4158518"/>
            <a:ext cx="5769030" cy="25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A7D87CD-1DD7-BE8A-BFBA-CECE660852E5}"/>
              </a:ext>
            </a:extLst>
          </p:cNvPr>
          <p:cNvSpPr txBox="1"/>
          <p:nvPr/>
        </p:nvSpPr>
        <p:spPr>
          <a:xfrm>
            <a:off x="818984" y="4230093"/>
            <a:ext cx="4150581" cy="1877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Interactive Features</a:t>
            </a:r>
            <a:endParaRPr lang="en-US" sz="4000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pic>
        <p:nvPicPr>
          <p:cNvPr id="5" name="תמונה 4" descr="תמונה שמכילה טקסט, צילום מסך, תרשים, מפה&#10;&#10;התיאור נוצר באופן אוטומטי">
            <a:extLst>
              <a:ext uri="{FF2B5EF4-FFF2-40B4-BE49-F238E27FC236}">
                <a16:creationId xmlns:a16="http://schemas.microsoft.com/office/drawing/2014/main" id="{262450DD-DCC5-97DE-C561-092F2573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91" y="457200"/>
            <a:ext cx="9943380" cy="345532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7CB1FE1-BB00-D8BF-BD0C-DB64F1C641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6415" y="4230094"/>
            <a:ext cx="6235268" cy="18001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algn="l" rt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he-IL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algn="l" rt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1700" b="0" i="0" u="none" strike="noStrike" cap="none" normalizeH="0" baseline="0" dirty="0">
                <a:ln>
                  <a:noFill/>
                </a:ln>
                <a:effectLst/>
              </a:rPr>
              <a:t>Users can filter the data by city, population range, and age group to tailor the insights to their specific needs.</a:t>
            </a:r>
          </a:p>
          <a:p>
            <a:pPr marL="0" marR="0" lvl="0" algn="l" rt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he-IL" sz="1700" b="0" i="0" u="none" strike="noStrike" cap="none" normalizeH="0" baseline="0" dirty="0">
                <a:ln>
                  <a:noFill/>
                </a:ln>
                <a:effectLst/>
              </a:rPr>
              <a:t>The application offers multiple map views to explore demographic distribution, tech company locations, and combined data.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9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3BD02AD8-EF07-6918-A461-88760E5C4CE5}"/>
              </a:ext>
            </a:extLst>
          </p:cNvPr>
          <p:cNvSpPr txBox="1"/>
          <p:nvPr/>
        </p:nvSpPr>
        <p:spPr>
          <a:xfrm>
            <a:off x="6739128" y="638089"/>
            <a:ext cx="4818888" cy="146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Map Views</a:t>
            </a:r>
            <a:endParaRPr lang="en-US" sz="5000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pic>
        <p:nvPicPr>
          <p:cNvPr id="6" name="תמונה 5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436602C9-1227-6B64-A70F-5DFADC58A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207556"/>
            <a:ext cx="5458968" cy="2442888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תוכן 11">
            <a:extLst>
              <a:ext uri="{FF2B5EF4-FFF2-40B4-BE49-F238E27FC236}">
                <a16:creationId xmlns:a16="http://schemas.microsoft.com/office/drawing/2014/main" id="{0E401252-1D54-AEBD-FB74-3C069C63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36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1700" b="1" dirty="0"/>
              <a:t>Demographic Map</a:t>
            </a:r>
            <a:r>
              <a:rPr lang="en-US" sz="1700" dirty="0"/>
              <a:t>: Displays population distribution across different regions in Israel.</a:t>
            </a:r>
            <a:br>
              <a:rPr lang="en-US" sz="1700" dirty="0"/>
            </a:br>
            <a:endParaRPr lang="en-US" sz="1700" dirty="0"/>
          </a:p>
          <a:p>
            <a:pPr algn="l" rtl="0"/>
            <a:r>
              <a:rPr lang="en-US" sz="1700" b="1" dirty="0"/>
              <a:t>Tech Companies Map</a:t>
            </a:r>
            <a:r>
              <a:rPr lang="en-US" sz="1700" dirty="0"/>
              <a:t>: "Shows where tech companies are concentrated.“</a:t>
            </a:r>
            <a:br>
              <a:rPr lang="en-US" sz="1700" dirty="0"/>
            </a:br>
            <a:endParaRPr lang="en-US" sz="1700" dirty="0"/>
          </a:p>
          <a:p>
            <a:pPr algn="l" rtl="0"/>
            <a:r>
              <a:rPr lang="en-US" sz="1700" b="1" dirty="0"/>
              <a:t>Combined Map</a:t>
            </a:r>
            <a:r>
              <a:rPr lang="en-US" sz="1700" dirty="0"/>
              <a:t>: "Displays tech companies and population data together for comparison.“</a:t>
            </a:r>
            <a:br>
              <a:rPr lang="en-US" sz="1700" dirty="0"/>
            </a:br>
            <a:endParaRPr lang="en-US" sz="1700" dirty="0"/>
          </a:p>
          <a:p>
            <a:pPr algn="l" rtl="0"/>
            <a:r>
              <a:rPr lang="en-US" sz="1700" b="1" dirty="0"/>
              <a:t>Heatmap</a:t>
            </a:r>
            <a:r>
              <a:rPr lang="en-US" sz="1700" dirty="0"/>
              <a:t>: "Highlights areas with the highest density of tech companies and population."</a:t>
            </a:r>
          </a:p>
        </p:txBody>
      </p:sp>
    </p:spTree>
    <p:extLst>
      <p:ext uri="{BB962C8B-B14F-4D97-AF65-F5344CB8AC3E}">
        <p14:creationId xmlns:p14="http://schemas.microsoft.com/office/powerpoint/2010/main" val="298772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EF8C7E23-095F-4171-7DAE-414243598187}"/>
              </a:ext>
            </a:extLst>
          </p:cNvPr>
          <p:cNvSpPr txBox="1"/>
          <p:nvPr/>
        </p:nvSpPr>
        <p:spPr>
          <a:xfrm>
            <a:off x="802256" y="0"/>
            <a:ext cx="8167835" cy="1483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/>
              <a:t>Data Visualizations</a:t>
            </a:r>
            <a:endParaRPr lang="en-US" sz="5000" kern="1200" spc="-486" dirty="0">
              <a:solidFill>
                <a:schemeClr val="tx1"/>
              </a:solidFill>
              <a:latin typeface="+mj-lt"/>
              <a:ea typeface="+mj-ea"/>
              <a:cs typeface="+mj-cs"/>
              <a:sym typeface="Archivo Black"/>
            </a:endParaRPr>
          </a:p>
        </p:txBody>
      </p:sp>
      <p:sp>
        <p:nvSpPr>
          <p:cNvPr id="5" name="מציין מיקום תוכן 11">
            <a:extLst>
              <a:ext uri="{FF2B5EF4-FFF2-40B4-BE49-F238E27FC236}">
                <a16:creationId xmlns:a16="http://schemas.microsoft.com/office/drawing/2014/main" id="{D170346A-7B86-E818-CEBC-1FE1BD9EBE8A}"/>
              </a:ext>
            </a:extLst>
          </p:cNvPr>
          <p:cNvSpPr txBox="1">
            <a:spLocks/>
          </p:cNvSpPr>
          <p:nvPr/>
        </p:nvSpPr>
        <p:spPr>
          <a:xfrm>
            <a:off x="629728" y="1767978"/>
            <a:ext cx="9513253" cy="932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The application includes various graphs to illustrate the distribution of population and tech companies across districts and cities.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מציין מיקום תוכן 11">
            <a:extLst>
              <a:ext uri="{FF2B5EF4-FFF2-40B4-BE49-F238E27FC236}">
                <a16:creationId xmlns:a16="http://schemas.microsoft.com/office/drawing/2014/main" id="{42684E01-CF9B-9E88-5FC9-B51A4F327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8" y="2700069"/>
            <a:ext cx="9306004" cy="17684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 rtl="0"/>
            <a:r>
              <a:rPr lang="en-US" sz="1800" b="1" dirty="0"/>
              <a:t>Population by District</a:t>
            </a:r>
            <a:r>
              <a:rPr lang="en-US" sz="1800" dirty="0"/>
              <a:t>: Highlights population spread across different regions.</a:t>
            </a:r>
          </a:p>
          <a:p>
            <a:pPr algn="l" rtl="0"/>
            <a:r>
              <a:rPr lang="en-US" sz="1800" b="1" dirty="0"/>
              <a:t>Tech Companies by District</a:t>
            </a:r>
            <a:r>
              <a:rPr lang="en-US" sz="1800" dirty="0"/>
              <a:t>: Shows which districts have the highest concentration of tech companies.</a:t>
            </a:r>
          </a:p>
          <a:p>
            <a:pPr algn="l" rtl="0"/>
            <a:r>
              <a:rPr lang="en-US" sz="1800" b="1" dirty="0"/>
              <a:t>Top 10 Cities</a:t>
            </a:r>
            <a:r>
              <a:rPr lang="en-US" sz="1800" dirty="0"/>
              <a:t>: Compares tech presence among the ten most populated cities.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8" name="תמונה 7" descr="תמונה שמכילה טקסט, צילום מסך, תרשים, גופן&#10;&#10;התיאור נוצר באופן אוטומטי">
            <a:extLst>
              <a:ext uri="{FF2B5EF4-FFF2-40B4-BE49-F238E27FC236}">
                <a16:creationId xmlns:a16="http://schemas.microsoft.com/office/drawing/2014/main" id="{F7F1D36F-72B6-69FA-68B0-9FA039906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2" y="4266500"/>
            <a:ext cx="9005976" cy="19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B4C62E3-5111-5D98-531C-D357157957E8}"/>
              </a:ext>
            </a:extLst>
          </p:cNvPr>
          <p:cNvSpPr txBox="1"/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Conclusion and Key Takeaways</a:t>
            </a:r>
            <a:endParaRPr lang="en-US" sz="3200" spc="-486">
              <a:latin typeface="+mj-lt"/>
              <a:ea typeface="+mj-ea"/>
              <a:cs typeface="+mj-cs"/>
              <a:sym typeface="Archivo Black"/>
            </a:endParaRPr>
          </a:p>
        </p:txBody>
      </p:sp>
      <p:pic>
        <p:nvPicPr>
          <p:cNvPr id="7" name="תמונה 6" descr="תמונה שמכילה מפה, טקסט, צילום מסך, אטלס&#10;&#10;התיאור נוצר באופן אוטומטי">
            <a:extLst>
              <a:ext uri="{FF2B5EF4-FFF2-40B4-BE49-F238E27FC236}">
                <a16:creationId xmlns:a16="http://schemas.microsoft.com/office/drawing/2014/main" id="{0BD0E752-8FE4-092D-3D7A-E3188868C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" r="2" b="21988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מציין מיקום תוכן 11">
            <a:extLst>
              <a:ext uri="{FF2B5EF4-FFF2-40B4-BE49-F238E27FC236}">
                <a16:creationId xmlns:a16="http://schemas.microsoft.com/office/drawing/2014/main" id="{F0730D20-5B82-50A9-F7DA-2F2563C46CCF}"/>
              </a:ext>
            </a:extLst>
          </p:cNvPr>
          <p:cNvSpPr txBox="1">
            <a:spLocks/>
          </p:cNvSpPr>
          <p:nvPr/>
        </p:nvSpPr>
        <p:spPr>
          <a:xfrm>
            <a:off x="5868557" y="2551176"/>
            <a:ext cx="5444382" cy="361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900" dirty="0"/>
              <a:t>This project provides a dynamic tool for visualizing and understanding the interplay between tech sector growth and urban population distribution in Israel.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It offers valuable insights for stakeholders, helping them make data-driven decisions to support sustainable development.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By expanding on this foundation, we can create even more impactful tools for urban planning and economic analysis</a:t>
            </a:r>
            <a:br>
              <a:rPr lang="en-US" sz="1900" dirty="0"/>
            </a:b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923286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472</Words>
  <Application>Microsoft Office PowerPoint</Application>
  <PresentationFormat>מסך רחב</PresentationFormat>
  <Paragraphs>31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בר נחמוקה</dc:creator>
  <cp:lastModifiedBy>בר נחמוקה</cp:lastModifiedBy>
  <cp:revision>2</cp:revision>
  <dcterms:created xsi:type="dcterms:W3CDTF">2024-11-03T16:03:44Z</dcterms:created>
  <dcterms:modified xsi:type="dcterms:W3CDTF">2024-11-03T19:33:20Z</dcterms:modified>
</cp:coreProperties>
</file>